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92" r:id="rId2"/>
    <p:sldId id="504" r:id="rId3"/>
    <p:sldId id="472" r:id="rId4"/>
    <p:sldId id="493" r:id="rId5"/>
    <p:sldId id="427" r:id="rId6"/>
    <p:sldId id="428" r:id="rId7"/>
    <p:sldId id="470" r:id="rId8"/>
    <p:sldId id="464" r:id="rId9"/>
    <p:sldId id="465" r:id="rId10"/>
    <p:sldId id="466" r:id="rId11"/>
    <p:sldId id="467" r:id="rId12"/>
    <p:sldId id="500" r:id="rId13"/>
    <p:sldId id="501" r:id="rId14"/>
    <p:sldId id="498" r:id="rId15"/>
    <p:sldId id="499" r:id="rId16"/>
    <p:sldId id="494" r:id="rId17"/>
    <p:sldId id="495" r:id="rId18"/>
    <p:sldId id="502" r:id="rId19"/>
    <p:sldId id="503" r:id="rId20"/>
    <p:sldId id="496" r:id="rId21"/>
    <p:sldId id="497" r:id="rId22"/>
    <p:sldId id="482" r:id="rId23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1422" y="-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9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C6C7E-9D44-44AB-AD19-CE502E8C60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0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6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4/29/2019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A5E798-A24C-461B-A12E-4C710EBABB2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0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1" r:id="rId13"/>
    <p:sldLayoutId id="2147483822" r:id="rId1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www.neotomadb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hyperlink" Target="http://api.neotomadb.org/doc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neotomadb.org/doc/" TargetMode="External"/><Relationship Id="rId2" Type="http://schemas.openxmlformats.org/officeDocument/2006/relationships/hyperlink" Target="http://neotoma-manual.readthedocs.io/en/latest/index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tiliait.com/download/" TargetMode="Externa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apps.neotomadb.org/explore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hyperlink" Target="http://www.tiliait.com/downloa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pi.neotomadb.org/doc/" TargetMode="External"/><Relationship Id="rId2" Type="http://schemas.openxmlformats.org/officeDocument/2006/relationships/hyperlink" Target="http://neotoma-manual.readthedocs.io/en/latest/index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tiliait.com/download/" TargetMode="Externa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apps.neotomadb.org/explor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omaDB/neotom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s://www.neotomadb.org/data/category/contrib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inyurl.com/NeotomaMember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neotomadb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&amp; Lesson Plan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82226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6725" indent="-466725"/>
            <a:r>
              <a:rPr lang="en-US" sz="2800" b="1" dirty="0" smtClean="0"/>
              <a:t>GitHub</a:t>
            </a:r>
          </a:p>
          <a:p>
            <a:pPr marL="466725" indent="-466725"/>
            <a:r>
              <a:rPr lang="en-US" sz="2800" b="1" dirty="0"/>
              <a:t>https://</a:t>
            </a:r>
            <a:r>
              <a:rPr lang="en-US" sz="2800" b="1" dirty="0" smtClean="0"/>
              <a:t>github.com/NeotomaDB/Workshops/tree/ master/Utah201711 </a:t>
            </a:r>
          </a:p>
          <a:p>
            <a:pPr marL="466725" indent="-466725"/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233082" y="2690337"/>
            <a:ext cx="86061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Part I:  9am-10:30am  General Overview &amp; Neotoma Explorer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Overview &amp; Key Concepts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Neotoma Explorer:  Searching, finding, exploring data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APIs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Part II:  10:30am-noon.  Tilia, R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Tilia:  Putting Data into Neotoma:  Upload &amp; Validation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R:  Getting Data out:  Large-Scale searches &amp; exports</a:t>
            </a:r>
          </a:p>
        </p:txBody>
      </p:sp>
    </p:spTree>
    <p:extLst>
      <p:ext uri="{BB962C8B-B14F-4D97-AF65-F5344CB8AC3E}">
        <p14:creationId xmlns:p14="http://schemas.microsoft.com/office/powerpoint/2010/main" val="38690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Analysis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144" y="5895976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units have a </a:t>
            </a:r>
            <a:r>
              <a:rPr lang="en-US" b="1" dirty="0" smtClean="0"/>
              <a:t>depth</a:t>
            </a:r>
            <a:r>
              <a:rPr lang="en-US" dirty="0" smtClean="0"/>
              <a:t> and </a:t>
            </a:r>
            <a:r>
              <a:rPr lang="en-US" b="1" dirty="0" smtClean="0"/>
              <a:t>thickness</a:t>
            </a:r>
          </a:p>
          <a:p>
            <a:r>
              <a:rPr lang="en-US" dirty="0" smtClean="0"/>
              <a:t>Example:  depths within a sediment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086341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1777221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576751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86391" y="157675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08634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Samples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968126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2788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219812" y="47360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4219812" y="51932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219812" y="56504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Samples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8806" y="6096000"/>
            <a:ext cx="659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Example: pollen, charcoal, diatom samples from a single depth interval in a core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804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34" y="219575"/>
            <a:ext cx="638700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Time in Neotoma:  Key Concepts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914" y="1259558"/>
            <a:ext cx="86999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Neotoma data model for time is based on three related concepts</a:t>
            </a:r>
          </a:p>
          <a:p>
            <a:endParaRPr lang="en-US" dirty="0"/>
          </a:p>
          <a:p>
            <a:r>
              <a:rPr lang="en-US" sz="2800" b="1" dirty="0" smtClean="0"/>
              <a:t>Age Controls</a:t>
            </a:r>
          </a:p>
          <a:p>
            <a:endParaRPr lang="en-US" sz="2800" b="1" dirty="0"/>
          </a:p>
          <a:p>
            <a:r>
              <a:rPr lang="en-US" sz="2800" b="1" dirty="0" smtClean="0"/>
              <a:t>Age-Depth Models</a:t>
            </a:r>
          </a:p>
          <a:p>
            <a:endParaRPr lang="en-US" sz="2800" b="1" dirty="0"/>
          </a:p>
          <a:p>
            <a:r>
              <a:rPr lang="en-US" sz="2800" b="1" dirty="0" smtClean="0"/>
              <a:t>Chronologies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26179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50624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16897" y="3700011"/>
            <a:ext cx="4143009" cy="1296184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Chronologies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16897" y="2245594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</a:t>
            </a:r>
          </a:p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41342" y="2245595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Age-Depth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4" y="953311"/>
            <a:ext cx="4392706" cy="43848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968" y="712921"/>
            <a:ext cx="504713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Age controls</a:t>
            </a:r>
            <a:r>
              <a:rPr lang="en-US" dirty="0"/>
              <a:t>: an estimate of absolute age for a sample within a core or stratigraphic profile that is used to constrain an age model (e.g. radiocarbon dates) </a:t>
            </a:r>
          </a:p>
          <a:p>
            <a:endParaRPr lang="en-US" b="1" i="1" dirty="0" smtClean="0"/>
          </a:p>
          <a:p>
            <a:r>
              <a:rPr lang="en-US" b="1" i="1" dirty="0" smtClean="0"/>
              <a:t>Age-depth model</a:t>
            </a:r>
            <a:r>
              <a:rPr lang="en-US" i="1" dirty="0" smtClean="0"/>
              <a:t>: </a:t>
            </a:r>
            <a:r>
              <a:rPr lang="en-US" dirty="0" smtClean="0"/>
              <a:t>an </a:t>
            </a:r>
            <a:r>
              <a:rPr lang="en-US" dirty="0"/>
              <a:t>algorithm used to estimate the age-depth relationship for a given stratigraphic </a:t>
            </a:r>
            <a:r>
              <a:rPr lang="en-US" dirty="0" smtClean="0"/>
              <a:t>profile. </a:t>
            </a:r>
          </a:p>
          <a:p>
            <a:endParaRPr lang="en-US" dirty="0"/>
          </a:p>
          <a:p>
            <a:r>
              <a:rPr lang="en-US" b="1" i="1" dirty="0" smtClean="0"/>
              <a:t>Chronology:</a:t>
            </a:r>
            <a:r>
              <a:rPr lang="en-US" i="1" dirty="0" smtClean="0"/>
              <a:t> </a:t>
            </a:r>
            <a:r>
              <a:rPr lang="en-US" dirty="0" smtClean="0"/>
              <a:t>the series </a:t>
            </a:r>
            <a:r>
              <a:rPr lang="en-US" dirty="0"/>
              <a:t>of estimated ages for a set of samples in a collection unit, </a:t>
            </a:r>
            <a:r>
              <a:rPr lang="en-US" dirty="0" smtClean="0"/>
              <a:t>linked to a particular combination of age controls and age-depth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8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>
            <a:off x="2396045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018947" y="207963"/>
            <a:ext cx="310610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7532" y="1907730"/>
            <a:ext cx="228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SampleID</a:t>
            </a: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Delta13C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LabNumber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MaterialDated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59862" y="1427193"/>
            <a:ext cx="2126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1299" y="190773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216219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GeochronTypes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64264" y="1907730"/>
            <a:ext cx="3317240" cy="461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racemization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Cosmogenic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Fission track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Optically stimulated luminescence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Silicon-32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 series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accelerator mass spectrometry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proportional gas counting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liquid scintillation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conventional radiometric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Protactinium-231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Dendrochronological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5674667"/>
            <a:ext cx="556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Geochronology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radiometric age controls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58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 bwMode="auto">
          <a:xfrm>
            <a:off x="5681235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2844796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225734" y="207963"/>
            <a:ext cx="26925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1630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29718" y="1158660"/>
            <a:ext cx="2132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4720" y="1630730"/>
            <a:ext cx="2286000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ContactID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IsDefault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DatePrepared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AgeModel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8012" y="1158660"/>
            <a:ext cx="1854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9360" y="1630730"/>
            <a:ext cx="237744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450469" y="1158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1" y="5630746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ChronControls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controls used in an age model.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Chronologies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model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5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Explorer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990838" y="1247939"/>
            <a:ext cx="6969821" cy="44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Walk-Through </a:t>
            </a:r>
            <a:r>
              <a:rPr lang="en-US" dirty="0"/>
              <a:t>Teaching Exercise, Neotoma Explorer</a:t>
            </a:r>
          </a:p>
          <a:p>
            <a:r>
              <a:rPr lang="en-US" dirty="0">
                <a:hlinkClick r:id="rId5"/>
              </a:rPr>
              <a:t>http://serc.carleton.edu/neotoma/activities.html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2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APIs       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APIs &amp; Documentation available at:</a:t>
            </a:r>
          </a:p>
          <a:p>
            <a:r>
              <a:rPr lang="en-US" dirty="0">
                <a:hlinkClick r:id="rId4"/>
              </a:rPr>
              <a:t>http://api.neotomadb.org/doc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1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3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24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235" y="699247"/>
            <a:ext cx="677621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Neotoma Manual, Design Concepts, etc.</a:t>
            </a:r>
          </a:p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neotoma-manual.readthedocs.io/en/latest/index.html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/>
              <a:t>Neotoma APIs</a:t>
            </a:r>
          </a:p>
          <a:p>
            <a:r>
              <a:rPr lang="en-US" sz="2000" dirty="0">
                <a:hlinkClick r:id="rId3"/>
              </a:rPr>
              <a:t>http://api.neotomadb.org/doc/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 smtClean="0"/>
              <a:t>Neotoma Explorer</a:t>
            </a:r>
          </a:p>
          <a:p>
            <a:r>
              <a:rPr lang="en-US" sz="2000" dirty="0">
                <a:hlinkClick r:id="rId4"/>
              </a:rPr>
              <a:t>http://apps.neotomadb.org/explorer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Walk-Through Teaching Exercise, Neotoma Explorer</a:t>
            </a:r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/>
              <a:t>Download</a:t>
            </a:r>
            <a:r>
              <a:rPr lang="en-US" sz="2000" dirty="0"/>
              <a:t>:  </a:t>
            </a:r>
            <a:r>
              <a:rPr lang="en-US" sz="2000" dirty="0">
                <a:hlinkClick r:id="rId6"/>
              </a:rPr>
              <a:t>http://www.tiliait.com/download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R</a:t>
            </a:r>
          </a:p>
          <a:p>
            <a:r>
              <a:rPr lang="en-US" sz="2000" dirty="0" smtClean="0"/>
              <a:t>Available at CRAN</a:t>
            </a:r>
            <a:endParaRPr lang="en-US" sz="2000" dirty="0"/>
          </a:p>
          <a:p>
            <a:r>
              <a:rPr lang="en-US" sz="2000" dirty="0" smtClean="0"/>
              <a:t>Goring et al. 2015 </a:t>
            </a:r>
            <a:r>
              <a:rPr lang="en-US" sz="2000" i="1" dirty="0" smtClean="0"/>
              <a:t>Open Quaternary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74696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Tilia </a:t>
            </a:r>
            <a:br>
              <a:rPr lang="en-US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(Putting Data into Neotoma)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Free Download: </a:t>
            </a:r>
            <a:r>
              <a:rPr lang="en-US" dirty="0">
                <a:hlinkClick r:id="rId4"/>
              </a:rPr>
              <a:t>http://www.tiliait.com/download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Manual: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395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235" y="699247"/>
            <a:ext cx="677621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Neotoma Manual, Design Concepts, etc.</a:t>
            </a:r>
          </a:p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neotoma-manual.readthedocs.io/en/latest/index.html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/>
              <a:t>Neotoma APIs</a:t>
            </a:r>
          </a:p>
          <a:p>
            <a:r>
              <a:rPr lang="en-US" sz="2000" dirty="0">
                <a:hlinkClick r:id="rId3"/>
              </a:rPr>
              <a:t>http://api.neotomadb.org/doc/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 smtClean="0"/>
              <a:t>Neotoma Explorer</a:t>
            </a:r>
          </a:p>
          <a:p>
            <a:r>
              <a:rPr lang="en-US" sz="2000" dirty="0">
                <a:hlinkClick r:id="rId4"/>
              </a:rPr>
              <a:t>http://apps.neotomadb.org/explorer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Walk-Through Teaching Exercise, Neotoma Explorer</a:t>
            </a:r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/>
              <a:t>Download</a:t>
            </a:r>
            <a:r>
              <a:rPr lang="en-US" sz="2000" dirty="0"/>
              <a:t>:  </a:t>
            </a:r>
            <a:r>
              <a:rPr lang="en-US" sz="2000" dirty="0">
                <a:hlinkClick r:id="rId6"/>
              </a:rPr>
              <a:t>http://www.tiliait.com/download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R</a:t>
            </a:r>
          </a:p>
          <a:p>
            <a:r>
              <a:rPr lang="en-US" sz="2000" dirty="0" smtClean="0"/>
              <a:t>Available at CRAN</a:t>
            </a:r>
            <a:endParaRPr lang="en-US" sz="2000" dirty="0"/>
          </a:p>
          <a:p>
            <a:r>
              <a:rPr lang="en-US" sz="2000" dirty="0" smtClean="0"/>
              <a:t>Goring et al. 2015 </a:t>
            </a:r>
            <a:r>
              <a:rPr lang="en-US" sz="2000" i="1" dirty="0" smtClean="0"/>
              <a:t>Open Quaternary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29258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Porting Neotoma data to R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62" y="1308846"/>
            <a:ext cx="5461438" cy="46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" y="6488668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Goring et al. 2015 </a:t>
            </a:r>
            <a:r>
              <a:rPr lang="en-US" i="1" dirty="0" smtClean="0"/>
              <a:t>Open Quaternary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896471"/>
            <a:ext cx="25587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Functions</a:t>
            </a:r>
          </a:p>
          <a:p>
            <a:r>
              <a:rPr lang="en-US" i="1" dirty="0" err="1" smtClean="0"/>
              <a:t>get_site</a:t>
            </a:r>
            <a:endParaRPr lang="en-US" i="1" dirty="0" smtClean="0"/>
          </a:p>
          <a:p>
            <a:r>
              <a:rPr lang="en-US" i="1" dirty="0" err="1" smtClean="0"/>
              <a:t>get_dataset</a:t>
            </a:r>
            <a:endParaRPr lang="en-US" i="1" dirty="0" smtClean="0"/>
          </a:p>
          <a:p>
            <a:r>
              <a:rPr lang="en-US" i="1" dirty="0" err="1" smtClean="0"/>
              <a:t>get_download</a:t>
            </a:r>
            <a:endParaRPr lang="en-US" i="1" dirty="0" smtClean="0"/>
          </a:p>
          <a:p>
            <a:r>
              <a:rPr lang="en-US" i="1" dirty="0" err="1" smtClean="0"/>
              <a:t>get_chroncontrol</a:t>
            </a:r>
            <a:endParaRPr lang="en-US" i="1" dirty="0" smtClean="0"/>
          </a:p>
          <a:p>
            <a:r>
              <a:rPr lang="en-US" i="1" dirty="0" err="1"/>
              <a:t>get_table</a:t>
            </a:r>
            <a:endParaRPr lang="en-US" i="1" dirty="0"/>
          </a:p>
          <a:p>
            <a:r>
              <a:rPr lang="en-US" i="1" dirty="0" err="1" smtClean="0"/>
              <a:t>get_taxa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Other Functions</a:t>
            </a:r>
          </a:p>
          <a:p>
            <a:r>
              <a:rPr lang="en-US" i="1" dirty="0" err="1" smtClean="0"/>
              <a:t>get_closest</a:t>
            </a:r>
            <a:endParaRPr lang="en-US" i="1" dirty="0" smtClean="0"/>
          </a:p>
          <a:p>
            <a:r>
              <a:rPr lang="en-US" i="1" dirty="0" err="1" smtClean="0"/>
              <a:t>get_contact</a:t>
            </a:r>
            <a:endParaRPr lang="en-US" i="1" dirty="0" smtClean="0"/>
          </a:p>
          <a:p>
            <a:r>
              <a:rPr lang="en-US" i="1" dirty="0" err="1" smtClean="0"/>
              <a:t>get_publication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607046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GitHub Repository: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github.com/NeotomaDB/neotoma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8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4272"/>
            <a:ext cx="9144000" cy="1706562"/>
          </a:xfrm>
        </p:spPr>
        <p:txBody>
          <a:bodyPr>
            <a:normAutofit/>
          </a:bodyPr>
          <a:lstStyle/>
          <a:p>
            <a:pPr algn="l"/>
            <a:r>
              <a:rPr lang="en-US" sz="2400" b="1" i="1" dirty="0"/>
              <a:t>Informatics</a:t>
            </a:r>
            <a:r>
              <a:rPr lang="en-US" sz="2400" i="1" dirty="0"/>
              <a:t>:   designing systems that deliver the right information, to the right person in the right place and time, in the right way.   </a:t>
            </a:r>
            <a:r>
              <a:rPr lang="en-US" sz="2400" dirty="0"/>
              <a:t>(Wikipedia)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605336"/>
            <a:ext cx="90940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Paleoecoinformatics</a:t>
            </a:r>
            <a:r>
              <a:rPr lang="en-US" dirty="0"/>
              <a:t>: </a:t>
            </a:r>
            <a:r>
              <a:rPr lang="en-US" i="1" dirty="0"/>
              <a:t>the collection, organization, analysis, synthesis, and curation of paleoecological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162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Brewer et al. 2012 TREE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45" y="1400087"/>
            <a:ext cx="4863536" cy="296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59859" y="0"/>
            <a:ext cx="2376816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SCIENCE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88859" y="0"/>
            <a:ext cx="2376816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16449" y="571500"/>
            <a:ext cx="1082842" cy="0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0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sz="3200" dirty="0" smtClean="0"/>
              <a:t>Neotoma Paleoecology Database</a:t>
            </a:r>
            <a:endParaRPr lang="en-US" sz="3200" dirty="0"/>
          </a:p>
        </p:txBody>
      </p:sp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13" y="10687"/>
            <a:ext cx="631655" cy="4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52239"/>
            <a:ext cx="2869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www.neotomadb.org</a:t>
            </a:r>
            <a:endParaRPr lang="en-US" sz="1400" dirty="0" smtClean="0"/>
          </a:p>
          <a:p>
            <a:r>
              <a:rPr lang="en-US" sz="1400" dirty="0" smtClean="0"/>
              <a:t>Williams, Grimm et al. in rev. QR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627" y="39730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Forte" pitchFamily="66" charset="0"/>
              </a:rPr>
              <a:t>Neotoma DB</a:t>
            </a:r>
            <a:endParaRPr lang="en-US" sz="1200" dirty="0">
              <a:latin typeface="Forte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510" y="5151910"/>
            <a:ext cx="9124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Eric C. Grimm,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Jack Williams, Jessica Blois, Allison Smith, Simon Goring, Joaquin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Arroyo-Cabrales, Allan Ashworth, Julio Betancourt,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Jessica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Blois, Bob Booth, Phil Buckland, Don Charles,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Steve Crawford, Brandon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Curry, Ed Davis, Thomas Giesecke,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Russ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Graham, Steve Jackson,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Claudio Latorre, Jonathan Nichols, Rob Roth, Mike Stryker, </a:t>
            </a:r>
            <a:r>
              <a:rPr lang="en-US" sz="1600" dirty="0" err="1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Hikaru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 Takahara, et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al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7268"/>
          <a:stretch/>
        </p:blipFill>
        <p:spPr>
          <a:xfrm>
            <a:off x="19510" y="1630050"/>
            <a:ext cx="6458426" cy="3521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3814" y="838200"/>
            <a:ext cx="91168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100" b="1" i="1" dirty="0" smtClean="0"/>
              <a:t>Mission:  </a:t>
            </a:r>
            <a:r>
              <a:rPr lang="en-US" sz="2100" dirty="0" smtClean="0"/>
              <a:t>Support global-change research by providing an open, community-curated repository for multiple kinds of paleoecological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0067" y="6329362"/>
            <a:ext cx="616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Join as Member:  </a:t>
            </a:r>
            <a:r>
              <a:rPr lang="en-US" sz="1400" b="1" dirty="0" smtClean="0">
                <a:hlinkClick r:id="rId6"/>
              </a:rPr>
              <a:t>https://tinyurl.com/NeotomaMember</a:t>
            </a:r>
            <a:r>
              <a:rPr lang="en-US" sz="1400" b="1" dirty="0" smtClean="0"/>
              <a:t> </a:t>
            </a:r>
            <a:endParaRPr lang="en-US" sz="1400" i="1" dirty="0" smtClean="0"/>
          </a:p>
          <a:p>
            <a:r>
              <a:rPr lang="en-US" sz="1400" i="1" dirty="0" smtClean="0"/>
              <a:t>Contribute Data</a:t>
            </a:r>
            <a:r>
              <a:rPr lang="en-US" sz="1400" dirty="0" smtClean="0"/>
              <a:t>: </a:t>
            </a:r>
            <a:r>
              <a:rPr lang="en-US" sz="1400" b="1" dirty="0">
                <a:hlinkClick r:id="rId7"/>
              </a:rPr>
              <a:t>https://</a:t>
            </a:r>
            <a:r>
              <a:rPr lang="en-US" sz="1400" b="1" dirty="0" smtClean="0">
                <a:hlinkClick r:id="rId7"/>
              </a:rPr>
              <a:t>www.neotomadb.org/data/category/contribution</a:t>
            </a:r>
            <a:r>
              <a:rPr lang="en-US" sz="1400" b="1" dirty="0" smtClean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510" y="4408483"/>
            <a:ext cx="2960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&gt;3.8 million observations</a:t>
            </a:r>
          </a:p>
          <a:p>
            <a:r>
              <a:rPr lang="en-US" sz="1400" dirty="0" smtClean="0"/>
              <a:t>&gt;17,000 datasets</a:t>
            </a:r>
          </a:p>
          <a:p>
            <a:r>
              <a:rPr lang="en-US" sz="1400" dirty="0" smtClean="0"/>
              <a:t>&gt;9,200 sites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41" y="1576864"/>
            <a:ext cx="2793598" cy="36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96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0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750044" y="199497"/>
            <a:ext cx="6164829" cy="11387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latin typeface="Calibri" pitchFamily="34" charset="0"/>
              </a:rPr>
              <a:t>Neotoma </a:t>
            </a:r>
            <a:r>
              <a:rPr lang="en-US" sz="3600" b="1" dirty="0" smtClean="0">
                <a:ln w="50800"/>
                <a:latin typeface="Calibri" pitchFamily="34" charset="0"/>
              </a:rPr>
              <a:t>Concepts &amp; Database</a:t>
            </a:r>
          </a:p>
          <a:p>
            <a:pPr algn="ctr"/>
            <a:r>
              <a:rPr lang="en-US" sz="3200" b="1" dirty="0" smtClean="0">
                <a:ln w="50800"/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Database Structure</a:t>
            </a:r>
            <a:endParaRPr lang="en-US" sz="3200" b="1" dirty="0">
              <a:ln w="50800"/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278462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9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Concepts:</a:t>
            </a:r>
            <a:br>
              <a:rPr lang="en-US" dirty="0" smtClean="0"/>
            </a:br>
            <a:r>
              <a:rPr lang="en-US" sz="2800" dirty="0" smtClean="0"/>
              <a:t>Sites, Collection Units, Analysis Units, Samples, Datasets  </a:t>
            </a:r>
            <a:endParaRPr lang="en-US" sz="2800" dirty="0"/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3524251" y="1863209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469481" y="1898923"/>
            <a:ext cx="5461529" cy="2171212"/>
            <a:chOff x="3469481" y="2083589"/>
            <a:chExt cx="5461529" cy="2171212"/>
          </a:xfrm>
        </p:grpSpPr>
        <p:sp>
          <p:nvSpPr>
            <p:cNvPr id="7" name="Freeform 6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" name="Elbow Connector 8"/>
          <p:cNvCxnSpPr/>
          <p:nvPr/>
        </p:nvCxnSpPr>
        <p:spPr bwMode="auto">
          <a:xfrm flipV="1">
            <a:off x="7008812" y="1863209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Elbow Connector 9"/>
          <p:cNvCxnSpPr/>
          <p:nvPr/>
        </p:nvCxnSpPr>
        <p:spPr bwMode="auto">
          <a:xfrm>
            <a:off x="5282406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>
            <a:off x="3531391" y="1822728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1803400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5760" y="1723064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3120" y="1723064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0480" y="1723064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7840" y="1723064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0" y="1723064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597426" y="1420336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Datasets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82328" y="1420336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Sites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094769" y="1420336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04312" y="1420336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881950" y="1420336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" y="4400720"/>
            <a:ext cx="877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site</a:t>
            </a:r>
            <a:r>
              <a:rPr lang="en-US" dirty="0" smtClean="0"/>
              <a:t> may have many </a:t>
            </a:r>
            <a:r>
              <a:rPr lang="en-US" b="1" dirty="0" smtClean="0"/>
              <a:t>collection units 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/>
              <a:t>collection unit </a:t>
            </a:r>
            <a:r>
              <a:rPr lang="en-US" dirty="0"/>
              <a:t>may have many </a:t>
            </a:r>
            <a:r>
              <a:rPr lang="en-US" b="1" dirty="0"/>
              <a:t>analysis units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analysis unit </a:t>
            </a:r>
            <a:r>
              <a:rPr lang="en-US" dirty="0" smtClean="0"/>
              <a:t>may have many </a:t>
            </a:r>
            <a:r>
              <a:rPr lang="en-US" b="1" dirty="0" smtClean="0"/>
              <a:t>samples</a:t>
            </a:r>
          </a:p>
          <a:p>
            <a:pPr marL="914400" indent="-914400"/>
            <a:r>
              <a:rPr lang="en-US" dirty="0" smtClean="0"/>
              <a:t>A </a:t>
            </a:r>
            <a:r>
              <a:rPr lang="en-US" b="1" dirty="0" smtClean="0"/>
              <a:t>dataset</a:t>
            </a:r>
            <a:r>
              <a:rPr lang="en-US" dirty="0" smtClean="0"/>
              <a:t> comprises all </a:t>
            </a:r>
            <a:r>
              <a:rPr lang="en-US" b="1" dirty="0" smtClean="0"/>
              <a:t>samples</a:t>
            </a:r>
            <a:r>
              <a:rPr lang="en-US" dirty="0" smtClean="0"/>
              <a:t> of same type from same </a:t>
            </a:r>
            <a:r>
              <a:rPr lang="en-US" b="1" dirty="0" smtClean="0"/>
              <a:t>collection unit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09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Sites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884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Lakes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91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Sites Table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2664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 Digs</a:t>
            </a: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2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Collection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380" y="1642305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LongitudeEast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LatitudeNorth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LongitudeWest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LatitudeSouth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SiteDescription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smtClean="0">
                  <a:ln w="50800"/>
                  <a:latin typeface="Calibri" pitchFamily="34" charset="0"/>
                </a:rPr>
                <a:t>Sites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CollectionUnitID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CollTypeID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DepEnvtID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CollUnitName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CollDate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CollDevice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GPSLatitude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GPSLongitude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GPSError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WaterDepth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 smtClean="0">
                  <a:ln w="50800"/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2613" y="1873137"/>
            <a:ext cx="3711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Multiple cores w/in a lake</a:t>
            </a:r>
          </a:p>
          <a:p>
            <a:endParaRPr lang="en-US" dirty="0"/>
          </a:p>
          <a:p>
            <a:r>
              <a:rPr lang="en-US" dirty="0" smtClean="0"/>
              <a:t>Multiple pits w/in an archaeological dig</a:t>
            </a:r>
          </a:p>
          <a:p>
            <a:endParaRPr lang="en-US" dirty="0"/>
          </a:p>
          <a:p>
            <a:r>
              <a:rPr lang="en-US" dirty="0" smtClean="0"/>
              <a:t>Multiple bone piles within a cave</a:t>
            </a:r>
          </a:p>
          <a:p>
            <a:endParaRPr lang="en-US" dirty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36798</TotalTime>
  <Words>821</Words>
  <Application>Microsoft Office PowerPoint</Application>
  <PresentationFormat>On-screen Show (4:3)</PresentationFormat>
  <Paragraphs>362</Paragraphs>
  <Slides>22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UW_Template_Logo</vt:lpstr>
      <vt:lpstr>Getting Started &amp; Lesson Plan</vt:lpstr>
      <vt:lpstr>Neotoma Resources</vt:lpstr>
      <vt:lpstr>Informatics:   designing systems that deliver the right information, to the right person in the right place and time, in the right way.   (Wikipedia)</vt:lpstr>
      <vt:lpstr>Neotoma Paleoecology Database</vt:lpstr>
      <vt:lpstr>PowerPoint Presentation</vt:lpstr>
      <vt:lpstr>PowerPoint Presentation</vt:lpstr>
      <vt:lpstr>Key Concepts: Sites, Collection Units, Analysis Units, Samples, Datasets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Neotoma Explorer     (Finding/Exploring/Getting Data)</vt:lpstr>
      <vt:lpstr>Neotoma APIs            (Finding/Exploring/Getting Data)</vt:lpstr>
      <vt:lpstr>PowerPoint Presentation</vt:lpstr>
      <vt:lpstr>PowerPoint Presentation</vt:lpstr>
      <vt:lpstr>Tilia  (Putting Data into Neotoma)</vt:lpstr>
      <vt:lpstr>Neotoma Resources</vt:lpstr>
      <vt:lpstr>Neotoma R Porting Neotoma data to R environment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555</cp:revision>
  <cp:lastPrinted>2010-09-02T16:26:05Z</cp:lastPrinted>
  <dcterms:created xsi:type="dcterms:W3CDTF">2012-02-17T21:55:00Z</dcterms:created>
  <dcterms:modified xsi:type="dcterms:W3CDTF">2019-04-29T21:42:09Z</dcterms:modified>
</cp:coreProperties>
</file>